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rawings/drawing1.xml" ContentType="application/vnd.openxmlformats-officedocument.drawingml.chartshapes+xml"/>
  <Override PartName="/ppt/drawings/drawing2.xml" ContentType="application/vnd.openxmlformats-officedocument.drawingml.chartshap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Default Extension="xlsx" ContentType="application/vnd.openxmlformats-officedocument.spreadsheetml.sheet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6" r:id="rId2"/>
    <p:sldId id="258" r:id="rId3"/>
    <p:sldId id="259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11" clrIdx="0"/>
  <p:cmAuthor id="1" name="Kevin Gotchet" initials="KG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4701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40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2.xml"/><Relationship Id="rId1" Type="http://schemas.openxmlformats.org/officeDocument/2006/relationships/package" Target="../embeddings/Microsoft_Office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plotArea>
      <c:layout/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D1</c:v>
                </c:pt>
              </c:strCache>
            </c:strRef>
          </c:tx>
          <c:spPr>
            <a:ln>
              <a:noFill/>
            </a:ln>
          </c:spPr>
          <c:marker>
            <c:symbol val="diamond"/>
            <c:size val="9"/>
            <c:spPr>
              <a:solidFill>
                <a:srgbClr val="E4701E"/>
              </a:solidFill>
              <a:ln>
                <a:solidFill>
                  <a:srgbClr val="E4701E"/>
                </a:solidFill>
              </a:ln>
            </c:spPr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</c:numCache>
            </c:numRef>
          </c:cat>
          <c:val>
            <c:numRef>
              <c:f>Sheet1!$B$2:$B$10</c:f>
              <c:numCache>
                <c:formatCode>0.00</c:formatCode>
                <c:ptCount val="9"/>
                <c:pt idx="1">
                  <c:v>2</c:v>
                </c:pt>
                <c:pt idx="3">
                  <c:v>1</c:v>
                </c:pt>
                <c:pt idx="4">
                  <c:v>0.5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D2</c:v>
                </c:pt>
              </c:strCache>
            </c:strRef>
          </c:tx>
          <c:spPr>
            <a:ln>
              <a:noFill/>
            </a:ln>
          </c:spPr>
          <c:marker>
            <c:symbol val="square"/>
            <c:size val="7"/>
            <c:spPr>
              <a:solidFill>
                <a:srgbClr val="E4701E"/>
              </a:solidFill>
              <a:ln>
                <a:solidFill>
                  <a:srgbClr val="E4701E"/>
                </a:solidFill>
              </a:ln>
            </c:spPr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</c:numCache>
            </c:numRef>
          </c:cat>
          <c:val>
            <c:numRef>
              <c:f>Sheet1!$C$2:$C$10</c:f>
              <c:numCache>
                <c:formatCode>0.00</c:formatCode>
                <c:ptCount val="9"/>
                <c:pt idx="3">
                  <c:v>2</c:v>
                </c:pt>
                <c:pt idx="5">
                  <c:v>1</c:v>
                </c:pt>
                <c:pt idx="6">
                  <c:v>0.5</c:v>
                </c:pt>
              </c:numCache>
            </c:numRef>
          </c:val>
        </c:ser>
        <c:marker val="1"/>
        <c:axId val="56712576"/>
        <c:axId val="56727040"/>
      </c:lineChart>
      <c:catAx>
        <c:axId val="56712576"/>
        <c:scaling>
          <c:orientation val="minMax"/>
        </c:scaling>
        <c:axPos val="b"/>
        <c:numFmt formatCode="General" sourceLinked="1"/>
        <c:majorTickMark val="none"/>
        <c:minorTickMark val="out"/>
        <c:tickLblPos val="nextTo"/>
        <c:crossAx val="56727040"/>
        <c:crosses val="autoZero"/>
        <c:lblAlgn val="ctr"/>
        <c:lblOffset val="100"/>
      </c:catAx>
      <c:valAx>
        <c:axId val="56727040"/>
        <c:scaling>
          <c:orientation val="minMax"/>
          <c:max val="4"/>
          <c:min val="0"/>
        </c:scaling>
        <c:axPos val="l"/>
        <c:numFmt formatCode="0.00" sourceLinked="1"/>
        <c:tickLblPos val="nextTo"/>
        <c:crossAx val="56712576"/>
        <c:crosses val="autoZero"/>
        <c:crossBetween val="between"/>
      </c:valAx>
    </c:plotArea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  <c:userShapes r:id="rId2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GB"/>
  <c:chart>
    <c:plotArea>
      <c:layout>
        <c:manualLayout>
          <c:layoutTarget val="inner"/>
          <c:xMode val="edge"/>
          <c:yMode val="edge"/>
          <c:x val="8.889583333333366E-2"/>
          <c:y val="4.8421751968503901E-2"/>
          <c:w val="0.88818749999999957"/>
          <c:h val="0.83004699803149695"/>
        </c:manualLayout>
      </c:layout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D1</c:v>
                </c:pt>
              </c:strCache>
            </c:strRef>
          </c:tx>
          <c:spPr>
            <a:ln>
              <a:noFill/>
            </a:ln>
          </c:spPr>
          <c:marker>
            <c:symbol val="diamond"/>
            <c:size val="9"/>
            <c:spPr>
              <a:solidFill>
                <a:srgbClr val="E4701E"/>
              </a:solidFill>
              <a:ln>
                <a:solidFill>
                  <a:srgbClr val="E4701E"/>
                </a:solidFill>
              </a:ln>
            </c:spPr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</c:numCache>
            </c:numRef>
          </c:cat>
          <c:val>
            <c:numRef>
              <c:f>Sheet1!$B$2:$B$10</c:f>
              <c:numCache>
                <c:formatCode>0.00</c:formatCode>
                <c:ptCount val="9"/>
                <c:pt idx="2">
                  <c:v>0.5</c:v>
                </c:pt>
                <c:pt idx="3">
                  <c:v>1</c:v>
                </c:pt>
                <c:pt idx="5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D2</c:v>
                </c:pt>
              </c:strCache>
            </c:strRef>
          </c:tx>
          <c:spPr>
            <a:ln>
              <a:noFill/>
            </a:ln>
          </c:spPr>
          <c:marker>
            <c:symbol val="square"/>
            <c:size val="7"/>
            <c:spPr>
              <a:solidFill>
                <a:srgbClr val="E4701E"/>
              </a:solidFill>
              <a:ln>
                <a:solidFill>
                  <a:srgbClr val="E4701E"/>
                </a:solidFill>
              </a:ln>
            </c:spPr>
          </c:marker>
          <c:cat>
            <c:numRef>
              <c:f>Sheet1!$A$2:$A$10</c:f>
              <c:numCache>
                <c:formatCode>General</c:formatCode>
                <c:ptCount val="9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40</c:v>
                </c:pt>
                <c:pt idx="4">
                  <c:v>50</c:v>
                </c:pt>
                <c:pt idx="5">
                  <c:v>60</c:v>
                </c:pt>
                <c:pt idx="6">
                  <c:v>70</c:v>
                </c:pt>
                <c:pt idx="7">
                  <c:v>80</c:v>
                </c:pt>
              </c:numCache>
            </c:numRef>
          </c:cat>
          <c:val>
            <c:numRef>
              <c:f>Sheet1!$C$2:$C$10</c:f>
              <c:numCache>
                <c:formatCode>0.00</c:formatCode>
                <c:ptCount val="9"/>
                <c:pt idx="3">
                  <c:v>0.5</c:v>
                </c:pt>
                <c:pt idx="4">
                  <c:v>1</c:v>
                </c:pt>
                <c:pt idx="6">
                  <c:v>2</c:v>
                </c:pt>
              </c:numCache>
            </c:numRef>
          </c:val>
        </c:ser>
        <c:marker val="1"/>
        <c:axId val="75217920"/>
        <c:axId val="75223808"/>
      </c:lineChart>
      <c:catAx>
        <c:axId val="75217920"/>
        <c:scaling>
          <c:orientation val="minMax"/>
        </c:scaling>
        <c:axPos val="b"/>
        <c:numFmt formatCode="General" sourceLinked="1"/>
        <c:majorTickMark val="none"/>
        <c:minorTickMark val="out"/>
        <c:tickLblPos val="nextTo"/>
        <c:crossAx val="75223808"/>
        <c:crosses val="autoZero"/>
        <c:lblAlgn val="ctr"/>
        <c:lblOffset val="100"/>
      </c:catAx>
      <c:valAx>
        <c:axId val="75223808"/>
        <c:scaling>
          <c:orientation val="minMax"/>
          <c:max val="4"/>
          <c:min val="0"/>
        </c:scaling>
        <c:axPos val="l"/>
        <c:numFmt formatCode="0.00" sourceLinked="1"/>
        <c:tickLblPos val="nextTo"/>
        <c:crossAx val="75217920"/>
        <c:crosses val="autoZero"/>
        <c:crossBetween val="between"/>
      </c:valAx>
    </c:plotArea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0.6125</cdr:x>
      <cdr:y>0.8</cdr:y>
    </cdr:from>
    <cdr:to>
      <cdr:x>0.6875</cdr:x>
      <cdr:y>0.875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3733800" y="3251200"/>
          <a:ext cx="4572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latin typeface="+mj-lt"/>
            </a:rPr>
            <a:t>D1</a:t>
          </a:r>
          <a:endParaRPr lang="en-GB" sz="1200" b="1" dirty="0">
            <a:latin typeface="+mj-lt"/>
          </a:endParaRPr>
        </a:p>
      </cdr:txBody>
    </cdr:sp>
  </cdr:relSizeAnchor>
  <cdr:relSizeAnchor xmlns:cdr="http://schemas.openxmlformats.org/drawingml/2006/chartDrawing">
    <cdr:from>
      <cdr:x>0.2375</cdr:x>
      <cdr:y>0.375</cdr:y>
    </cdr:from>
    <cdr:to>
      <cdr:x>0.2875</cdr:x>
      <cdr:y>0.46875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1447800" y="1524000"/>
          <a:ext cx="3048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A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0.4375</cdr:x>
      <cdr:y>0.375</cdr:y>
    </cdr:from>
    <cdr:to>
      <cdr:x>0.5</cdr:x>
      <cdr:y>0.46875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2667000" y="15240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B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0.425</cdr:x>
      <cdr:y>0.58125</cdr:y>
    </cdr:from>
    <cdr:to>
      <cdr:x>0.4875</cdr:x>
      <cdr:y>0.675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2590800" y="23622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C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0.625</cdr:x>
      <cdr:y>0.58125</cdr:y>
    </cdr:from>
    <cdr:to>
      <cdr:x>0.6875</cdr:x>
      <cdr:y>0.675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3810000" y="23622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D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0.525</cdr:x>
      <cdr:y>0.69375</cdr:y>
    </cdr:from>
    <cdr:to>
      <cdr:x>0.5875</cdr:x>
      <cdr:y>0.7875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3200400" y="28194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E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0.7375</cdr:x>
      <cdr:y>0.69375</cdr:y>
    </cdr:from>
    <cdr:to>
      <cdr:x>0.8</cdr:x>
      <cdr:y>0.7875</cdr:y>
    </cdr:to>
    <cdr:sp macro="" textlink="">
      <cdr:nvSpPr>
        <cdr:cNvPr id="9" name="TextBox 8"/>
        <cdr:cNvSpPr txBox="1"/>
      </cdr:nvSpPr>
      <cdr:spPr>
        <a:xfrm xmlns:a="http://schemas.openxmlformats.org/drawingml/2006/main">
          <a:off x="4495800" y="28194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F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0.8</cdr:x>
      <cdr:y>0.8</cdr:y>
    </cdr:from>
    <cdr:to>
      <cdr:x>0.875</cdr:x>
      <cdr:y>0.875</cdr:y>
    </cdr:to>
    <cdr:sp macro="" textlink="">
      <cdr:nvSpPr>
        <cdr:cNvPr id="10" name="TextBox 9"/>
        <cdr:cNvSpPr txBox="1"/>
      </cdr:nvSpPr>
      <cdr:spPr>
        <a:xfrm xmlns:a="http://schemas.openxmlformats.org/drawingml/2006/main">
          <a:off x="4876800" y="3251200"/>
          <a:ext cx="4572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latin typeface="+mj-lt"/>
            </a:rPr>
            <a:t>D2</a:t>
          </a:r>
          <a:endParaRPr lang="en-GB" sz="1200" b="1" dirty="0">
            <a:latin typeface="+mj-lt"/>
          </a:endParaRP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0.7875</cdr:x>
      <cdr:y>0.2</cdr:y>
    </cdr:from>
    <cdr:to>
      <cdr:x>0.85</cdr:x>
      <cdr:y>0.275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800600" y="812800"/>
          <a:ext cx="3810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latin typeface="+mj-lt"/>
            </a:rPr>
            <a:t>S1</a:t>
          </a:r>
          <a:endParaRPr lang="en-GB" sz="1200" b="1" dirty="0">
            <a:latin typeface="+mj-lt"/>
          </a:endParaRPr>
        </a:p>
      </cdr:txBody>
    </cdr:sp>
  </cdr:relSizeAnchor>
  <cdr:relSizeAnchor xmlns:cdr="http://schemas.openxmlformats.org/drawingml/2006/chartDrawing">
    <cdr:from>
      <cdr:x>0.925</cdr:x>
      <cdr:y>0.25625</cdr:y>
    </cdr:from>
    <cdr:to>
      <cdr:x>1</cdr:x>
      <cdr:y>0.35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5638800" y="1041400"/>
          <a:ext cx="4572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200" b="1" dirty="0" smtClean="0">
              <a:latin typeface="+mj-lt"/>
            </a:rPr>
            <a:t>S2</a:t>
          </a:r>
          <a:endParaRPr lang="en-GB" sz="1200" b="1" dirty="0">
            <a:latin typeface="+mj-lt"/>
          </a:endParaRPr>
        </a:p>
      </cdr:txBody>
    </cdr:sp>
  </cdr:relSizeAnchor>
  <cdr:relSizeAnchor xmlns:cdr="http://schemas.openxmlformats.org/drawingml/2006/chartDrawing">
    <cdr:from>
      <cdr:x>0.6</cdr:x>
      <cdr:y>0.36875</cdr:y>
    </cdr:from>
    <cdr:to>
      <cdr:x>0.65</cdr:x>
      <cdr:y>0.4625</cdr:y>
    </cdr:to>
    <cdr:sp macro="" textlink="">
      <cdr:nvSpPr>
        <cdr:cNvPr id="4" name="TextBox 3"/>
        <cdr:cNvSpPr txBox="1"/>
      </cdr:nvSpPr>
      <cdr:spPr>
        <a:xfrm xmlns:a="http://schemas.openxmlformats.org/drawingml/2006/main">
          <a:off x="3657600" y="1498600"/>
          <a:ext cx="3048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A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0.75</cdr:x>
      <cdr:y>0.44375</cdr:y>
    </cdr:from>
    <cdr:to>
      <cdr:x>0.8125</cdr:x>
      <cdr:y>0.5375</cdr:y>
    </cdr:to>
    <cdr:sp macro="" textlink="">
      <cdr:nvSpPr>
        <cdr:cNvPr id="5" name="TextBox 4"/>
        <cdr:cNvSpPr txBox="1"/>
      </cdr:nvSpPr>
      <cdr:spPr>
        <a:xfrm xmlns:a="http://schemas.openxmlformats.org/drawingml/2006/main">
          <a:off x="4572000" y="18034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B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0.425</cdr:x>
      <cdr:y>0.58125</cdr:y>
    </cdr:from>
    <cdr:to>
      <cdr:x>0.4875</cdr:x>
      <cdr:y>0.675</cdr:y>
    </cdr:to>
    <cdr:sp macro="" textlink="">
      <cdr:nvSpPr>
        <cdr:cNvPr id="6" name="TextBox 5"/>
        <cdr:cNvSpPr txBox="1"/>
      </cdr:nvSpPr>
      <cdr:spPr>
        <a:xfrm xmlns:a="http://schemas.openxmlformats.org/drawingml/2006/main">
          <a:off x="2590800" y="23622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C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0.55</cdr:x>
      <cdr:y>0.65</cdr:y>
    </cdr:from>
    <cdr:to>
      <cdr:x>0.6125</cdr:x>
      <cdr:y>0.74375</cdr:y>
    </cdr:to>
    <cdr:sp macro="" textlink="">
      <cdr:nvSpPr>
        <cdr:cNvPr id="7" name="TextBox 6"/>
        <cdr:cNvSpPr txBox="1"/>
      </cdr:nvSpPr>
      <cdr:spPr>
        <a:xfrm xmlns:a="http://schemas.openxmlformats.org/drawingml/2006/main">
          <a:off x="3352800" y="26416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D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0.3</cdr:x>
      <cdr:y>0.70625</cdr:y>
    </cdr:from>
    <cdr:to>
      <cdr:x>0.3625</cdr:x>
      <cdr:y>0.8</cdr:y>
    </cdr:to>
    <cdr:sp macro="" textlink="">
      <cdr:nvSpPr>
        <cdr:cNvPr id="8" name="TextBox 7"/>
        <cdr:cNvSpPr txBox="1"/>
      </cdr:nvSpPr>
      <cdr:spPr>
        <a:xfrm xmlns:a="http://schemas.openxmlformats.org/drawingml/2006/main">
          <a:off x="1828800" y="28702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E</a:t>
          </a:r>
          <a:endParaRPr lang="en-GB" sz="1400" b="1" dirty="0"/>
        </a:p>
      </cdr:txBody>
    </cdr:sp>
  </cdr:relSizeAnchor>
  <cdr:relSizeAnchor xmlns:cdr="http://schemas.openxmlformats.org/drawingml/2006/chartDrawing">
    <cdr:from>
      <cdr:x>0.4375</cdr:x>
      <cdr:y>0.7625</cdr:y>
    </cdr:from>
    <cdr:to>
      <cdr:x>0.5</cdr:x>
      <cdr:y>0.85625</cdr:y>
    </cdr:to>
    <cdr:sp macro="" textlink="">
      <cdr:nvSpPr>
        <cdr:cNvPr id="9" name="TextBox 8"/>
        <cdr:cNvSpPr txBox="1"/>
      </cdr:nvSpPr>
      <cdr:spPr>
        <a:xfrm xmlns:a="http://schemas.openxmlformats.org/drawingml/2006/main">
          <a:off x="2667000" y="3098800"/>
          <a:ext cx="381000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F</a:t>
          </a:r>
          <a:endParaRPr lang="en-GB" sz="1400" b="1" dirty="0"/>
        </a:p>
      </cdr:txBody>
    </cdr:sp>
  </cdr:relSizeAnchor>
</c:userShape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tif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6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THE MARKET NEVER STANDS STILL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6-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72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" y="242047"/>
            <a:ext cx="8915400" cy="11430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Determinants of Demand </a:t>
            </a:r>
            <a:endParaRPr lang="en-US" cap="none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371600"/>
            <a:ext cx="7772400" cy="4267200"/>
          </a:xfrm>
        </p:spPr>
        <p:txBody>
          <a:bodyPr>
            <a:noAutofit/>
          </a:bodyPr>
          <a:lstStyle/>
          <a:p>
            <a:pPr lvl="0">
              <a:lnSpc>
                <a:spcPct val="150000"/>
              </a:lnSpc>
            </a:pPr>
            <a:r>
              <a:rPr lang="en-US" sz="2600" dirty="0" smtClean="0">
                <a:latin typeface="+mn-lt"/>
                <a:cs typeface="Times New Roman" panose="02020603050405020304" pitchFamily="18" charset="0"/>
              </a:rPr>
              <a:t>Change in consumer income</a:t>
            </a:r>
          </a:p>
          <a:p>
            <a:pPr lvl="0">
              <a:lnSpc>
                <a:spcPct val="150000"/>
              </a:lnSpc>
            </a:pPr>
            <a:r>
              <a:rPr lang="en-US" sz="2600" dirty="0" smtClean="0">
                <a:latin typeface="+mn-lt"/>
                <a:cs typeface="Times New Roman" panose="02020603050405020304" pitchFamily="18" charset="0"/>
              </a:rPr>
              <a:t>Change in tastes and preferences</a:t>
            </a:r>
          </a:p>
          <a:p>
            <a:pPr lvl="0">
              <a:lnSpc>
                <a:spcPct val="150000"/>
              </a:lnSpc>
            </a:pPr>
            <a:r>
              <a:rPr lang="en-US" sz="2600" dirty="0" smtClean="0">
                <a:latin typeface="+mn-lt"/>
                <a:cs typeface="Times New Roman" panose="02020603050405020304" pitchFamily="18" charset="0"/>
              </a:rPr>
              <a:t>Change </a:t>
            </a:r>
            <a:r>
              <a:rPr lang="en-US" sz="2600" dirty="0">
                <a:latin typeface="+mn-lt"/>
                <a:cs typeface="Times New Roman" panose="02020603050405020304" pitchFamily="18" charset="0"/>
              </a:rPr>
              <a:t>in the</a:t>
            </a:r>
            <a:r>
              <a:rPr lang="en-US" sz="2600" dirty="0" smtClean="0">
                <a:latin typeface="+mn-lt"/>
                <a:cs typeface="Times New Roman" panose="02020603050405020304" pitchFamily="18" charset="0"/>
              </a:rPr>
              <a:t> price </a:t>
            </a:r>
            <a:r>
              <a:rPr lang="en-US" sz="2600" dirty="0">
                <a:latin typeface="+mn-lt"/>
                <a:cs typeface="Times New Roman" panose="02020603050405020304" pitchFamily="18" charset="0"/>
              </a:rPr>
              <a:t>of a</a:t>
            </a:r>
            <a:r>
              <a:rPr lang="en-US" sz="2600" dirty="0" smtClean="0">
                <a:latin typeface="+mn-lt"/>
                <a:cs typeface="Times New Roman" panose="02020603050405020304" pitchFamily="18" charset="0"/>
              </a:rPr>
              <a:t> substitute good</a:t>
            </a:r>
          </a:p>
          <a:p>
            <a:pPr lvl="0">
              <a:lnSpc>
                <a:spcPct val="150000"/>
              </a:lnSpc>
            </a:pPr>
            <a:r>
              <a:rPr lang="en-US" sz="2600" dirty="0">
                <a:latin typeface="+mn-lt"/>
                <a:cs typeface="Times New Roman" pitchFamily="18" charset="0"/>
              </a:rPr>
              <a:t>Change in the</a:t>
            </a:r>
            <a:r>
              <a:rPr lang="en-US" sz="2600" dirty="0" smtClean="0">
                <a:latin typeface="+mn-lt"/>
                <a:cs typeface="Times New Roman" pitchFamily="18" charset="0"/>
              </a:rPr>
              <a:t> price </a:t>
            </a:r>
            <a:r>
              <a:rPr lang="en-US" sz="2600" dirty="0">
                <a:latin typeface="+mn-lt"/>
                <a:cs typeface="Times New Roman" pitchFamily="18" charset="0"/>
              </a:rPr>
              <a:t>of a</a:t>
            </a:r>
            <a:r>
              <a:rPr lang="en-US" sz="2600" dirty="0" smtClean="0">
                <a:latin typeface="+mn-lt"/>
                <a:cs typeface="Times New Roman" pitchFamily="18" charset="0"/>
              </a:rPr>
              <a:t> complementary good</a:t>
            </a:r>
          </a:p>
          <a:p>
            <a:pPr lvl="0">
              <a:lnSpc>
                <a:spcPct val="150000"/>
              </a:lnSpc>
            </a:pPr>
            <a:r>
              <a:rPr lang="en-US" sz="2600" dirty="0" smtClean="0">
                <a:latin typeface="+mn-lt"/>
                <a:cs typeface="Times New Roman" pitchFamily="18" charset="0"/>
              </a:rPr>
              <a:t>Change </a:t>
            </a:r>
            <a:r>
              <a:rPr lang="en-US" sz="2600" dirty="0">
                <a:latin typeface="+mn-lt"/>
                <a:cs typeface="Times New Roman" pitchFamily="18" charset="0"/>
              </a:rPr>
              <a:t>in</a:t>
            </a:r>
            <a:r>
              <a:rPr lang="en-US" sz="2600" dirty="0" smtClean="0">
                <a:latin typeface="+mn-lt"/>
                <a:cs typeface="Times New Roman" pitchFamily="18" charset="0"/>
              </a:rPr>
              <a:t> consumers’ price expectations</a:t>
            </a:r>
          </a:p>
          <a:p>
            <a:pPr lvl="0">
              <a:lnSpc>
                <a:spcPct val="150000"/>
              </a:lnSpc>
            </a:pPr>
            <a:r>
              <a:rPr lang="en-US" sz="2600" dirty="0" smtClean="0">
                <a:latin typeface="+mn-lt"/>
                <a:cs typeface="Times New Roman" pitchFamily="18" charset="0"/>
              </a:rPr>
              <a:t>Change </a:t>
            </a:r>
            <a:r>
              <a:rPr lang="en-US" sz="2600" dirty="0">
                <a:latin typeface="+mn-lt"/>
                <a:cs typeface="Times New Roman" pitchFamily="18" charset="0"/>
              </a:rPr>
              <a:t>in</a:t>
            </a:r>
            <a:r>
              <a:rPr lang="en-US" sz="2600" dirty="0" smtClean="0">
                <a:latin typeface="+mn-lt"/>
                <a:cs typeface="Times New Roman" pitchFamily="18" charset="0"/>
              </a:rPr>
              <a:t> number </a:t>
            </a:r>
            <a:r>
              <a:rPr lang="en-US" sz="2600" dirty="0">
                <a:latin typeface="+mn-lt"/>
                <a:cs typeface="Times New Roman" pitchFamily="18" charset="0"/>
              </a:rPr>
              <a:t>of</a:t>
            </a:r>
            <a:r>
              <a:rPr lang="en-US" sz="2600" dirty="0" smtClean="0">
                <a:latin typeface="+mn-lt"/>
                <a:cs typeface="Times New Roman" pitchFamily="18" charset="0"/>
              </a:rPr>
              <a:t> consumers </a:t>
            </a:r>
            <a:r>
              <a:rPr lang="en-US" sz="2600" dirty="0">
                <a:latin typeface="+mn-lt"/>
                <a:cs typeface="Times New Roman" pitchFamily="18" charset="0"/>
              </a:rPr>
              <a:t>in </a:t>
            </a:r>
            <a:r>
              <a:rPr lang="en-US" sz="2600" dirty="0" smtClean="0">
                <a:latin typeface="+mn-lt"/>
                <a:cs typeface="Times New Roman" pitchFamily="18" charset="0"/>
              </a:rPr>
              <a:t>the market</a:t>
            </a:r>
            <a:endParaRPr lang="en-US" sz="2600" dirty="0">
              <a:latin typeface="+mn-lt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1910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0962"/>
            <a:ext cx="8229600" cy="7189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Shifts in Demand </a:t>
            </a:r>
            <a:endParaRPr lang="en-US" cap="none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469793" y="3259723"/>
            <a:ext cx="1634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rade Gothic LT Std Cn" pitchFamily="34" charset="0"/>
                <a:cs typeface="Times New Roman" pitchFamily="18" charset="0"/>
              </a:rPr>
              <a:t>Demand price</a:t>
            </a:r>
            <a:endParaRPr lang="en-US" sz="1600" b="1" dirty="0">
              <a:latin typeface="Trade Gothic LT Std Cn" pitchFamily="34" charset="0"/>
              <a:cs typeface="Times New Roman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62300" y="5372100"/>
            <a:ext cx="2819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rade Gothic LT Std Cn" pitchFamily="34" charset="0"/>
                <a:cs typeface="Times New Roman" pitchFamily="18" charset="0"/>
              </a:rPr>
              <a:t>Quantity of pecans per day</a:t>
            </a:r>
            <a:endParaRPr lang="en-US" sz="1600" b="1" dirty="0">
              <a:latin typeface="Trade Gothic LT Std Cn" pitchFamily="34" charset="0"/>
              <a:cs typeface="Times New Roman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447800" y="1397000"/>
            <a:ext cx="6096000" cy="4064000"/>
            <a:chOff x="1447800" y="1397000"/>
            <a:chExt cx="6096000" cy="4064000"/>
          </a:xfrm>
        </p:grpSpPr>
        <p:graphicFrame>
          <p:nvGraphicFramePr>
            <p:cNvPr id="22" name="Chart 21"/>
            <p:cNvGraphicFramePr/>
            <p:nvPr/>
          </p:nvGraphicFramePr>
          <p:xfrm>
            <a:off x="1447800" y="1397000"/>
            <a:ext cx="6096000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cxnSp>
          <p:nvCxnSpPr>
            <p:cNvPr id="8" name="Straight Connector 7"/>
            <p:cNvCxnSpPr/>
            <p:nvPr/>
          </p:nvCxnSpPr>
          <p:spPr>
            <a:xfrm>
              <a:off x="2424953" y="2819400"/>
              <a:ext cx="2819400" cy="2057400"/>
            </a:xfrm>
            <a:prstGeom prst="line">
              <a:avLst/>
            </a:prstGeom>
            <a:ln w="25400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2438400" y="2057400"/>
              <a:ext cx="3930126" cy="2819400"/>
            </a:xfrm>
            <a:prstGeom prst="line">
              <a:avLst/>
            </a:prstGeom>
            <a:ln w="25400" cmpd="sng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84624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70646"/>
            <a:ext cx="7924800" cy="685801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Determinants of Supply 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848600" cy="4572000"/>
          </a:xfrm>
        </p:spPr>
        <p:txBody>
          <a:bodyPr>
            <a:noAutofit/>
          </a:bodyPr>
          <a:lstStyle/>
          <a:p>
            <a:pPr lvl="0"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the cost of productive resources</a:t>
            </a:r>
          </a:p>
          <a:p>
            <a:pPr lvl="0"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technology</a:t>
            </a:r>
          </a:p>
          <a:p>
            <a:pPr lvl="0"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profit opportunities of producing other products</a:t>
            </a:r>
          </a:p>
          <a:p>
            <a:pPr lvl="0"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producers’ price expectations</a:t>
            </a:r>
          </a:p>
          <a:p>
            <a:pPr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number of sellers in the market</a:t>
            </a:r>
          </a:p>
          <a:p>
            <a:pPr>
              <a:lnSpc>
                <a:spcPct val="125000"/>
              </a:lnSpc>
            </a:pPr>
            <a:r>
              <a:rPr lang="en-US" sz="2800" dirty="0" smtClean="0">
                <a:latin typeface="+mn-lt"/>
                <a:cs typeface="Times New Roman" pitchFamily="18" charset="0"/>
              </a:rPr>
              <a:t>Change in the government tax or subsidy</a:t>
            </a:r>
            <a:endParaRPr lang="en-US" sz="2800" dirty="0">
              <a:latin typeface="+mn-lt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688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3715"/>
            <a:ext cx="8229600" cy="566532"/>
          </a:xfrm>
        </p:spPr>
        <p:txBody>
          <a:bodyPr>
            <a:noAutofit/>
          </a:bodyPr>
          <a:lstStyle/>
          <a:p>
            <a:r>
              <a:rPr lang="en-US" cap="none" dirty="0" smtClean="0"/>
              <a:t>Shifts in Supply</a:t>
            </a:r>
            <a:endParaRPr lang="en-US" cap="none" dirty="0"/>
          </a:p>
        </p:txBody>
      </p:sp>
      <p:grpSp>
        <p:nvGrpSpPr>
          <p:cNvPr id="11" name="Group 10"/>
          <p:cNvGrpSpPr/>
          <p:nvPr/>
        </p:nvGrpSpPr>
        <p:grpSpPr>
          <a:xfrm>
            <a:off x="1113711" y="1397000"/>
            <a:ext cx="6506289" cy="4326354"/>
            <a:chOff x="1113711" y="1397000"/>
            <a:chExt cx="6506289" cy="4326354"/>
          </a:xfrm>
        </p:grpSpPr>
        <p:sp>
          <p:nvSpPr>
            <p:cNvPr id="20" name="TextBox 19"/>
            <p:cNvSpPr txBox="1"/>
            <p:nvPr/>
          </p:nvSpPr>
          <p:spPr>
            <a:xfrm rot="16200000">
              <a:off x="515562" y="3259723"/>
              <a:ext cx="15348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smtClean="0">
                  <a:latin typeface="Trade Gothic LT Std Cn" pitchFamily="34" charset="0"/>
                  <a:cs typeface="Times New Roman" pitchFamily="18" charset="0"/>
                </a:rPr>
                <a:t>Supply </a:t>
              </a:r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price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112098" y="5384800"/>
              <a:ext cx="291980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latin typeface="Trade Gothic LT Std Cn" pitchFamily="34" charset="0"/>
                  <a:cs typeface="Times New Roman" pitchFamily="18" charset="0"/>
                </a:rPr>
                <a:t>Quantity of pecans per day</a:t>
              </a:r>
              <a:endParaRPr lang="en-US" sz="1600" b="1" dirty="0">
                <a:latin typeface="Trade Gothic LT Std Cn" pitchFamily="34" charset="0"/>
                <a:cs typeface="Times New Roman" pitchFamily="18" charset="0"/>
              </a:endParaRPr>
            </a:p>
          </p:txBody>
        </p:sp>
        <p:graphicFrame>
          <p:nvGraphicFramePr>
            <p:cNvPr id="22" name="Chart 21"/>
            <p:cNvGraphicFramePr/>
            <p:nvPr/>
          </p:nvGraphicFramePr>
          <p:xfrm>
            <a:off x="1524000" y="1397000"/>
            <a:ext cx="6096000" cy="4064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cxnSp>
          <p:nvCxnSpPr>
            <p:cNvPr id="7" name="Straight Connector 6"/>
            <p:cNvCxnSpPr/>
            <p:nvPr/>
          </p:nvCxnSpPr>
          <p:spPr>
            <a:xfrm flipV="1">
              <a:off x="3429000" y="2438400"/>
              <a:ext cx="3276600" cy="2295864"/>
            </a:xfrm>
            <a:prstGeom prst="line">
              <a:avLst/>
            </a:prstGeom>
            <a:ln w="25400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3962400" y="2438400"/>
              <a:ext cx="3352800" cy="2362200"/>
            </a:xfrm>
            <a:prstGeom prst="line">
              <a:avLst/>
            </a:prstGeom>
            <a:ln w="25400"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48012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1924</TotalTime>
  <Words>120</Words>
  <Application>Microsoft Office PowerPoint</Application>
  <PresentationFormat>On-screen Show (4:3)</PresentationFormat>
  <Paragraphs>36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Trade Gothic LT Std Extended</vt:lpstr>
      <vt:lpstr>Trade Gothic LT Std Cn</vt:lpstr>
      <vt:lpstr>Times New Roman</vt:lpstr>
      <vt:lpstr>Trade Gothic LT Std</vt:lpstr>
      <vt:lpstr>1_HSE_Lesson01_ms-comp</vt:lpstr>
      <vt:lpstr>Determinants of Demand </vt:lpstr>
      <vt:lpstr>Shifts in Demand </vt:lpstr>
      <vt:lpstr>Determinants of Supply </vt:lpstr>
      <vt:lpstr>Shifts in Supply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6.1 Determinants  of Demand</dc:title>
  <dc:creator>Brett</dc:creator>
  <cp:lastModifiedBy>Stephenv</cp:lastModifiedBy>
  <cp:revision>71</cp:revision>
  <dcterms:created xsi:type="dcterms:W3CDTF">2014-02-17T19:18:32Z</dcterms:created>
  <dcterms:modified xsi:type="dcterms:W3CDTF">2014-06-02T15:21:18Z</dcterms:modified>
</cp:coreProperties>
</file>

<file path=docProps/thumbnail.jpeg>
</file>